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0" r:id="rId4"/>
    <p:sldId id="263" r:id="rId5"/>
    <p:sldId id="271" r:id="rId6"/>
    <p:sldId id="265" r:id="rId7"/>
    <p:sldId id="269" r:id="rId8"/>
    <p:sldId id="266" r:id="rId9"/>
    <p:sldId id="272" r:id="rId10"/>
    <p:sldId id="274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6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6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9FE4B-2C14-DB41-95E0-F4B934667A5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A7AFD-3D62-914A-8F43-00434159E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4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A7AFD-3D62-914A-8F43-00434159E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6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2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9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5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9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0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893DC-08A9-B640-ADDF-3DBAFAB6C387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EFFF1-567E-434E-BA22-A3D283457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Housing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Octopus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2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02990" y="746918"/>
            <a:ext cx="6625010" cy="3571082"/>
          </a:xfrm>
        </p:spPr>
        <p:txBody>
          <a:bodyPr>
            <a:normAutofit/>
          </a:bodyPr>
          <a:lstStyle/>
          <a:p>
            <a:r>
              <a:rPr lang="en-US" dirty="0" err="1" smtClean="0"/>
              <a:t>XGBoost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Tuning result:</a:t>
            </a:r>
            <a:br>
              <a:rPr lang="en-US" dirty="0" smtClean="0"/>
            </a:br>
            <a:r>
              <a:rPr lang="en-US" dirty="0" smtClean="0"/>
              <a:t>max </a:t>
            </a:r>
            <a:r>
              <a:rPr lang="en-US" dirty="0" err="1" smtClean="0"/>
              <a:t>dept</a:t>
            </a:r>
            <a:r>
              <a:rPr lang="en-US" dirty="0"/>
              <a:t>:</a:t>
            </a:r>
            <a:r>
              <a:rPr lang="en-US" dirty="0" smtClean="0"/>
              <a:t> 4</a:t>
            </a:r>
            <a:br>
              <a:rPr lang="en-US" dirty="0" smtClean="0"/>
            </a:br>
            <a:r>
              <a:rPr lang="en-US" dirty="0" smtClean="0"/>
              <a:t>L1_</a:t>
            </a:r>
            <a:r>
              <a:rPr lang="en-US" dirty="0" smtClean="0"/>
              <a:t>reg_alpha: 0.0526</a:t>
            </a:r>
            <a:br>
              <a:rPr lang="en-US" dirty="0" smtClean="0"/>
            </a:br>
            <a:r>
              <a:rPr lang="en-US" dirty="0" smtClean="0"/>
              <a:t>L2_reg_lambda: </a:t>
            </a:r>
            <a:r>
              <a:rPr lang="nb-NO" dirty="0" smtClean="0"/>
              <a:t>0.5789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2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36700"/>
              </p:ext>
            </p:extLst>
          </p:nvPr>
        </p:nvGraphicFramePr>
        <p:xfrm>
          <a:off x="5651499" y="1559840"/>
          <a:ext cx="6409941" cy="4455870"/>
        </p:xfrm>
        <a:graphic>
          <a:graphicData uri="http://schemas.openxmlformats.org/drawingml/2006/table">
            <a:tbl>
              <a:tblPr/>
              <a:tblGrid>
                <a:gridCol w="2136647"/>
                <a:gridCol w="2136647"/>
                <a:gridCol w="2136647"/>
              </a:tblGrid>
              <a:tr h="255961">
                <a:tc>
                  <a:txBody>
                    <a:bodyPr/>
                    <a:lstStyle/>
                    <a:p>
                      <a:pPr algn="r" fontAlgn="ctr"/>
                      <a:endParaRPr lang="en-US" sz="1300" b="1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coef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Features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46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0.094208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MSZoning_FV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47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300">
                          <a:effectLst/>
                        </a:rPr>
                        <a:t>0.083330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MSZoning_RL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75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0.073371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Neighborhood_NridgHt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68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0.068136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Neighborhood_Crawfor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1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0.067443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LotArea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142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0.066819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SaleType_New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82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0.066764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Condition1_Norm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26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1300">
                          <a:effectLst/>
                        </a:rPr>
                        <a:t>0.064287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GarageCars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98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0.063051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Exterior1st_BrkFace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145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0.060611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SaleCondition_Normal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0.060532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OverallQual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122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0.054471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CentralAir_Y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cs-CZ" sz="1300" b="1">
                          <a:effectLst/>
                        </a:rPr>
                        <a:t>119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0.053128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Foundation_PConc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76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1300">
                          <a:effectLst/>
                        </a:rPr>
                        <a:t>-0.074949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Neighborhood_OldTown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69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-0.095586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Neighborhood_Edwards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71</a:t>
                      </a:r>
                    </a:p>
                  </a:txBody>
                  <a:tcPr marL="63990" marR="63990" marT="31995" marB="31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-0.103469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effectLst/>
                        </a:rPr>
                        <a:t>Neighborhood_IDOTRR</a:t>
                      </a:r>
                      <a:endParaRPr 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47490" y="897058"/>
            <a:ext cx="256101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Lasso: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45" y="2466975"/>
            <a:ext cx="4483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69" y="11017"/>
            <a:ext cx="9573658" cy="1325563"/>
          </a:xfrm>
        </p:spPr>
        <p:txBody>
          <a:bodyPr/>
          <a:lstStyle/>
          <a:p>
            <a:r>
              <a:rPr lang="en-US" dirty="0" err="1" smtClean="0"/>
              <a:t>MSSubClass</a:t>
            </a:r>
            <a:r>
              <a:rPr lang="en-US" dirty="0" smtClean="0"/>
              <a:t>, </a:t>
            </a:r>
            <a:r>
              <a:rPr lang="en-US" dirty="0" err="1" smtClean="0"/>
              <a:t>Neiborhood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4403151" cy="1776891"/>
          </a:xfrm>
        </p:spPr>
        <p:txBody>
          <a:bodyPr>
            <a:normAutofit/>
          </a:bodyPr>
          <a:lstStyle/>
          <a:p>
            <a:r>
              <a:rPr lang="en-US" sz="1400" dirty="0" smtClean="0"/>
              <a:t>Important feature</a:t>
            </a:r>
          </a:p>
          <a:p>
            <a:r>
              <a:rPr lang="en-US" sz="1400" dirty="0" smtClean="0"/>
              <a:t>contain too much information</a:t>
            </a:r>
          </a:p>
          <a:p>
            <a:r>
              <a:rPr lang="en-US" sz="1400" dirty="0" smtClean="0"/>
              <a:t>Share info with </a:t>
            </a:r>
            <a:r>
              <a:rPr lang="en-US" sz="1400" dirty="0" err="1" smtClean="0"/>
              <a:t>HouseType</a:t>
            </a:r>
            <a:r>
              <a:rPr lang="en-US" sz="1400" dirty="0" smtClean="0"/>
              <a:t>, </a:t>
            </a:r>
            <a:r>
              <a:rPr lang="en-US" sz="1400" dirty="0" err="1" smtClean="0"/>
              <a:t>Year_built</a:t>
            </a:r>
            <a:endParaRPr lang="en-US" sz="1400" dirty="0" smtClean="0"/>
          </a:p>
          <a:p>
            <a:r>
              <a:rPr lang="en-US" sz="1400" dirty="0" smtClean="0"/>
              <a:t>Type of Int64 make no sense. Should change to category </a:t>
            </a:r>
          </a:p>
          <a:p>
            <a:r>
              <a:rPr lang="en-US" sz="1400" dirty="0" smtClean="0"/>
              <a:t>Should split into different features.  </a:t>
            </a:r>
            <a:r>
              <a:rPr lang="en-US" sz="1400" dirty="0" err="1" smtClean="0"/>
              <a:t>Dumified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75" y="2333"/>
            <a:ext cx="4940300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81" y="3255980"/>
            <a:ext cx="491490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475" y="3344116"/>
            <a:ext cx="4940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49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YearBuilt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623" y="1332421"/>
            <a:ext cx="6592767" cy="124808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Price:</a:t>
            </a:r>
          </a:p>
          <a:p>
            <a:pPr lvl="1"/>
            <a:r>
              <a:rPr lang="en-US" dirty="0" smtClean="0"/>
              <a:t>before 1945, not linear. After 1945, linear</a:t>
            </a:r>
          </a:p>
          <a:p>
            <a:pPr lvl="1"/>
            <a:r>
              <a:rPr lang="en-US" dirty="0" smtClean="0"/>
              <a:t>Thus for </a:t>
            </a:r>
            <a:r>
              <a:rPr lang="en-US" dirty="0" err="1" smtClean="0"/>
              <a:t>Muti</a:t>
            </a:r>
            <a:r>
              <a:rPr lang="en-US" dirty="0" smtClean="0"/>
              <a:t>, linear model:</a:t>
            </a:r>
          </a:p>
          <a:p>
            <a:pPr lvl="2"/>
            <a:r>
              <a:rPr lang="en-US" dirty="0" smtClean="0"/>
              <a:t> ‘1945 before’=0, 1946=1, 1947=2, 1948=3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1033"/>
            <a:ext cx="4838700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79719"/>
            <a:ext cx="494030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940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YearRemodAdd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429"/>
            <a:ext cx="5121925" cy="1377108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All value later than 1950</a:t>
            </a:r>
          </a:p>
          <a:p>
            <a:r>
              <a:rPr lang="en-US" dirty="0" smtClean="0"/>
              <a:t>Linearity with Price</a:t>
            </a:r>
          </a:p>
          <a:p>
            <a:r>
              <a:rPr lang="en-US" dirty="0" smtClean="0"/>
              <a:t>Numbers in 1950 is huge</a:t>
            </a:r>
          </a:p>
          <a:p>
            <a:r>
              <a:rPr lang="en-US" dirty="0" smtClean="0"/>
              <a:t>May use this feature. Set 1950 as 0. 1951 as 1, 1952, as 2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And drop the </a:t>
            </a:r>
            <a:r>
              <a:rPr lang="en-US" dirty="0" err="1" smtClean="0"/>
              <a:t>YearBuilt</a:t>
            </a:r>
            <a:r>
              <a:rPr lang="en-US" dirty="0" smtClean="0"/>
              <a:t> column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44" y="0"/>
            <a:ext cx="49403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0922"/>
            <a:ext cx="4914900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44" y="3314700"/>
            <a:ext cx="4940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481" y="437620"/>
            <a:ext cx="9000067" cy="1325563"/>
          </a:xfrm>
        </p:spPr>
        <p:txBody>
          <a:bodyPr/>
          <a:lstStyle/>
          <a:p>
            <a:r>
              <a:rPr lang="en-US" dirty="0" err="1" smtClean="0"/>
              <a:t>MoSold</a:t>
            </a:r>
            <a:r>
              <a:rPr lang="en-US" dirty="0" smtClean="0"/>
              <a:t> and </a:t>
            </a:r>
            <a:r>
              <a:rPr lang="en-US" dirty="0" err="1" smtClean="0"/>
              <a:t>YrSold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481" y="2293950"/>
            <a:ext cx="5408221" cy="2189665"/>
          </a:xfrm>
        </p:spPr>
        <p:txBody>
          <a:bodyPr>
            <a:normAutofit/>
          </a:bodyPr>
          <a:lstStyle/>
          <a:p>
            <a:endParaRPr lang="nb-NO" sz="1200" dirty="0"/>
          </a:p>
          <a:p>
            <a:r>
              <a:rPr lang="nb-NO" sz="1200" dirty="0" err="1" smtClean="0"/>
              <a:t>Year</a:t>
            </a:r>
            <a:r>
              <a:rPr lang="nb-NO" sz="1200" dirty="0" smtClean="0"/>
              <a:t> Sole ANOVA </a:t>
            </a:r>
            <a:r>
              <a:rPr lang="nb-NO" sz="1200" dirty="0"/>
              <a:t>test: </a:t>
            </a:r>
            <a:r>
              <a:rPr lang="nb-NO" sz="1200" dirty="0" smtClean="0"/>
              <a:t>	p-</a:t>
            </a:r>
            <a:r>
              <a:rPr lang="nb-NO" sz="1200" dirty="0" err="1" smtClean="0"/>
              <a:t>value</a:t>
            </a:r>
            <a:r>
              <a:rPr lang="nb-NO" sz="1200" dirty="0" smtClean="0"/>
              <a:t> </a:t>
            </a:r>
            <a:r>
              <a:rPr lang="nb-NO" sz="1200" dirty="0"/>
              <a:t>is </a:t>
            </a:r>
            <a:r>
              <a:rPr lang="nb-NO" sz="1200" dirty="0" smtClean="0"/>
              <a:t>0.565637.</a:t>
            </a:r>
          </a:p>
          <a:p>
            <a:r>
              <a:rPr lang="nb-NO" sz="1200" dirty="0" err="1" smtClean="0"/>
              <a:t>Drop</a:t>
            </a:r>
            <a:r>
              <a:rPr lang="nb-NO" sz="1200" dirty="0" smtClean="0"/>
              <a:t> </a:t>
            </a:r>
            <a:r>
              <a:rPr lang="nb-NO" sz="1200" dirty="0" err="1" smtClean="0"/>
              <a:t>column</a:t>
            </a:r>
            <a:endParaRPr lang="nb-NO" sz="1200" dirty="0" smtClean="0"/>
          </a:p>
          <a:p>
            <a:endParaRPr lang="nb-NO" sz="1200" dirty="0"/>
          </a:p>
          <a:p>
            <a:r>
              <a:rPr lang="nb-NO" sz="1200" dirty="0"/>
              <a:t>ANOVA test for </a:t>
            </a:r>
            <a:r>
              <a:rPr lang="nb-NO" sz="1200" dirty="0" err="1"/>
              <a:t>the</a:t>
            </a:r>
            <a:r>
              <a:rPr lang="nb-NO" sz="1200" dirty="0"/>
              <a:t> 12 </a:t>
            </a:r>
            <a:r>
              <a:rPr lang="nb-NO" sz="1200" dirty="0" err="1"/>
              <a:t>months</a:t>
            </a:r>
            <a:r>
              <a:rPr lang="nb-NO" sz="1200" dirty="0"/>
              <a:t>: 	p-</a:t>
            </a:r>
            <a:r>
              <a:rPr lang="nb-NO" sz="1200" dirty="0" err="1"/>
              <a:t>value</a:t>
            </a:r>
            <a:r>
              <a:rPr lang="nb-NO" sz="1200" dirty="0"/>
              <a:t>,	0.4833</a:t>
            </a:r>
          </a:p>
          <a:p>
            <a:r>
              <a:rPr lang="nb-NO" sz="1200" dirty="0" err="1"/>
              <a:t>Drop</a:t>
            </a:r>
            <a:r>
              <a:rPr lang="nb-NO" sz="1200" dirty="0"/>
              <a:t> </a:t>
            </a:r>
            <a:r>
              <a:rPr lang="nb-NO" sz="1200" dirty="0" err="1" smtClean="0"/>
              <a:t>column</a:t>
            </a:r>
            <a:endParaRPr lang="nb-NO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02" y="365125"/>
            <a:ext cx="4006831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02" y="3388783"/>
            <a:ext cx="40068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1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Minor class </a:t>
            </a:r>
            <a:r>
              <a:rPr lang="en-US" dirty="0" smtClean="0"/>
              <a:t>Cut-off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436" y="2664465"/>
            <a:ext cx="4825341" cy="17294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Dumified</a:t>
            </a:r>
            <a:r>
              <a:rPr lang="en-US" dirty="0"/>
              <a:t> Features was reduced from 241 to </a:t>
            </a:r>
            <a:r>
              <a:rPr lang="en-US" dirty="0" smtClean="0"/>
              <a:t>148.</a:t>
            </a:r>
          </a:p>
          <a:p>
            <a:endParaRPr lang="en-US" dirty="0" smtClean="0"/>
          </a:p>
          <a:p>
            <a:r>
              <a:rPr lang="en-US" dirty="0" smtClean="0"/>
              <a:t>Cut-off </a:t>
            </a:r>
            <a:r>
              <a:rPr lang="en-US" dirty="0" err="1" smtClean="0"/>
              <a:t>n_observations</a:t>
            </a:r>
            <a:r>
              <a:rPr lang="en-US" dirty="0" smtClean="0"/>
              <a:t>:  73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238010"/>
              </p:ext>
            </p:extLst>
          </p:nvPr>
        </p:nvGraphicFramePr>
        <p:xfrm>
          <a:off x="5545777" y="1164743"/>
          <a:ext cx="6151419" cy="2635362"/>
        </p:xfrm>
        <a:graphic>
          <a:graphicData uri="http://schemas.openxmlformats.org/drawingml/2006/table">
            <a:tbl>
              <a:tblPr/>
              <a:tblGrid>
                <a:gridCol w="2050473"/>
                <a:gridCol w="2050473"/>
                <a:gridCol w="2050473"/>
              </a:tblGrid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 dirty="0">
                          <a:effectLst/>
                        </a:rPr>
                        <a:t>33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-0.062535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MSSubClass_160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59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-0.070916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LotShape_IR3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233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-0.078501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Heating_Grav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82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-0.082950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effectLst/>
                        </a:rPr>
                        <a:t>Neighborhood_IDOTRR</a:t>
                      </a:r>
                      <a:endParaRPr lang="en-US" sz="1300" dirty="0">
                        <a:effectLst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253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-0.137332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Functional_Maj2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130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 dirty="0">
                          <a:effectLst/>
                        </a:rPr>
                        <a:t>-0.147193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OverallCond_3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257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-0.214202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Functional_Sev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293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-0.283140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PoolQC_Gd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2818">
                <a:tc>
                  <a:txBody>
                    <a:bodyPr/>
                    <a:lstStyle/>
                    <a:p>
                      <a:pPr algn="r" fontAlgn="t"/>
                      <a:r>
                        <a:rPr lang="cs-CZ" sz="1300" b="1">
                          <a:effectLst/>
                        </a:rPr>
                        <a:t>111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-0.508852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Condition2_PosN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788604"/>
              </p:ext>
            </p:extLst>
          </p:nvPr>
        </p:nvGraphicFramePr>
        <p:xfrm>
          <a:off x="5545777" y="4245738"/>
          <a:ext cx="6235536" cy="2046426"/>
        </p:xfrm>
        <a:graphic>
          <a:graphicData uri="http://schemas.openxmlformats.org/drawingml/2006/table">
            <a:tbl>
              <a:tblPr/>
              <a:tblGrid>
                <a:gridCol w="2078512"/>
                <a:gridCol w="2078512"/>
                <a:gridCol w="2078512"/>
              </a:tblGrid>
              <a:tr h="341071">
                <a:tc>
                  <a:txBody>
                    <a:bodyPr/>
                    <a:lstStyle/>
                    <a:p>
                      <a:pPr algn="r" fontAlgn="ctr"/>
                      <a:endParaRPr lang="en-US" sz="14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coef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dirty="0">
                          <a:effectLst/>
                        </a:rPr>
                        <a:t>75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400">
                          <a:effectLst/>
                        </a:rPr>
                        <a:t>0.077996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Neighborhood_NridgHt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 dirty="0">
                          <a:effectLst/>
                        </a:rPr>
                        <a:t>68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400">
                          <a:effectLst/>
                        </a:rPr>
                        <a:t>0.075610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Neighborhood_Crawfor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>
                          <a:effectLst/>
                        </a:rPr>
                        <a:t>82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400">
                          <a:effectLst/>
                        </a:rPr>
                        <a:t>0.064909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Condition1_Norm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>
                          <a:effectLst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400">
                          <a:effectLst/>
                        </a:rPr>
                        <a:t>0.063645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OverallQual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1071">
                <a:tc>
                  <a:txBody>
                    <a:bodyPr/>
                    <a:lstStyle/>
                    <a:p>
                      <a:pPr algn="r" fontAlgn="t"/>
                      <a:r>
                        <a:rPr lang="is-IS" sz="1400" b="1" dirty="0">
                          <a:effectLst/>
                        </a:rPr>
                        <a:t>142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0.062810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SaleType_New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92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566" y="116857"/>
            <a:ext cx="10515600" cy="1011299"/>
          </a:xfrm>
        </p:spPr>
        <p:txBody>
          <a:bodyPr/>
          <a:lstStyle/>
          <a:p>
            <a:r>
              <a:rPr lang="en-US" dirty="0" smtClean="0"/>
              <a:t>Unbalanced Coefficients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156" y="1311794"/>
            <a:ext cx="6045530" cy="5100881"/>
          </a:xfrm>
        </p:spPr>
        <p:txBody>
          <a:bodyPr>
            <a:normAutofit/>
          </a:bodyPr>
          <a:lstStyle/>
          <a:p>
            <a:r>
              <a:rPr lang="en-US" dirty="0" smtClean="0"/>
              <a:t>Log of </a:t>
            </a:r>
            <a:r>
              <a:rPr lang="en-US" dirty="0" err="1" smtClean="0"/>
              <a:t>GrLivArea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Alpha =</a:t>
            </a:r>
            <a:r>
              <a:rPr lang="hr-HR" dirty="0"/>
              <a:t> 3.51</a:t>
            </a:r>
            <a:endParaRPr lang="hr-HR" dirty="0" smtClean="0"/>
          </a:p>
          <a:p>
            <a:pPr lvl="1"/>
            <a:r>
              <a:rPr lang="hr-HR" dirty="0" smtClean="0"/>
              <a:t>R</a:t>
            </a:r>
            <a:r>
              <a:rPr lang="hr-HR" baseline="30000" dirty="0" smtClean="0"/>
              <a:t>2</a:t>
            </a:r>
            <a:r>
              <a:rPr lang="hr-HR" dirty="0" smtClean="0"/>
              <a:t>: 0.927</a:t>
            </a:r>
          </a:p>
          <a:p>
            <a:pPr lvl="1"/>
            <a:r>
              <a:rPr lang="is-IS" dirty="0" smtClean="0"/>
              <a:t>K-RMSE: 0.12622</a:t>
            </a:r>
          </a:p>
          <a:p>
            <a:pPr lvl="1"/>
            <a:endParaRPr lang="is-IS" dirty="0"/>
          </a:p>
          <a:p>
            <a:pPr lvl="1"/>
            <a:endParaRPr lang="is-IS" dirty="0"/>
          </a:p>
          <a:p>
            <a:pPr lvl="1"/>
            <a:endParaRPr lang="is-IS" dirty="0"/>
          </a:p>
          <a:p>
            <a:endParaRPr lang="is-IS" dirty="0" smtClean="0"/>
          </a:p>
          <a:p>
            <a:pPr lvl="1"/>
            <a:endParaRPr lang="is-IS" dirty="0"/>
          </a:p>
          <a:p>
            <a:pPr lvl="1"/>
            <a:endParaRPr lang="is-I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46961" y="938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96762"/>
              </p:ext>
            </p:extLst>
          </p:nvPr>
        </p:nvGraphicFramePr>
        <p:xfrm>
          <a:off x="4963884" y="956567"/>
          <a:ext cx="6873840" cy="2468880"/>
        </p:xfrm>
        <a:graphic>
          <a:graphicData uri="http://schemas.openxmlformats.org/drawingml/2006/table">
            <a:tbl>
              <a:tblPr/>
              <a:tblGrid>
                <a:gridCol w="2291280"/>
                <a:gridCol w="2291280"/>
                <a:gridCol w="2291280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coef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is-IS" b="1">
                          <a:effectLst/>
                        </a:rPr>
                        <a:t>13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dirty="0">
                          <a:effectLst/>
                        </a:rPr>
                        <a:t>0.348589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GrLivArea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>
                          <a:effectLst/>
                        </a:rPr>
                        <a:t>46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dirty="0">
                          <a:effectLst/>
                        </a:rPr>
                        <a:t>0.081421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MSZoning_FV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>
                          <a:effectLst/>
                        </a:rPr>
                        <a:t>47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0.081205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MSZoning_RL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is-IS" b="1">
                          <a:effectLst/>
                        </a:rPr>
                        <a:t>68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0.073664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Neighborhood_Crawfor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dirty="0">
                          <a:effectLst/>
                        </a:rPr>
                        <a:t>0.071194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LotArea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47156" y="4303526"/>
            <a:ext cx="5099462" cy="166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Sqrt</a:t>
            </a:r>
            <a:r>
              <a:rPr lang="en-US" dirty="0"/>
              <a:t> of </a:t>
            </a:r>
            <a:r>
              <a:rPr lang="en-US" dirty="0" err="1" smtClean="0"/>
              <a:t>GrLivArea</a:t>
            </a:r>
            <a:endParaRPr lang="en-US" dirty="0" smtClean="0"/>
          </a:p>
          <a:p>
            <a:pPr lvl="1"/>
            <a:r>
              <a:rPr lang="en-US" dirty="0" smtClean="0"/>
              <a:t>A</a:t>
            </a:r>
            <a:r>
              <a:rPr lang="hr-HR" dirty="0" err="1" smtClean="0"/>
              <a:t>lpha</a:t>
            </a:r>
            <a:r>
              <a:rPr lang="hr-HR" dirty="0" smtClean="0"/>
              <a:t>: 12.33</a:t>
            </a:r>
          </a:p>
          <a:p>
            <a:pPr lvl="1"/>
            <a:r>
              <a:rPr lang="hr-HR" dirty="0"/>
              <a:t>R</a:t>
            </a:r>
            <a:r>
              <a:rPr lang="hr-HR" baseline="30000" dirty="0"/>
              <a:t>2</a:t>
            </a:r>
            <a:r>
              <a:rPr lang="hr-HR" dirty="0"/>
              <a:t>: </a:t>
            </a:r>
            <a:r>
              <a:rPr lang="hr-HR" dirty="0" smtClean="0"/>
              <a:t>0.91</a:t>
            </a:r>
          </a:p>
          <a:p>
            <a:pPr lvl="1"/>
            <a:r>
              <a:rPr lang="is-IS" dirty="0" smtClean="0"/>
              <a:t>K-RMSE: </a:t>
            </a:r>
            <a:r>
              <a:rPr lang="hr-HR" dirty="0" smtClean="0"/>
              <a:t>0.12524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92209"/>
              </p:ext>
            </p:extLst>
          </p:nvPr>
        </p:nvGraphicFramePr>
        <p:xfrm>
          <a:off x="4963884" y="3926802"/>
          <a:ext cx="6873840" cy="2743200"/>
        </p:xfrm>
        <a:graphic>
          <a:graphicData uri="http://schemas.openxmlformats.org/drawingml/2006/table">
            <a:tbl>
              <a:tblPr/>
              <a:tblGrid>
                <a:gridCol w="2291280"/>
                <a:gridCol w="2291280"/>
                <a:gridCol w="2291280"/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coef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is-IS" b="1">
                          <a:effectLst/>
                        </a:rPr>
                        <a:t>68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0.066572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Neighborhood_Crawfor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>
                          <a:effectLst/>
                        </a:rPr>
                        <a:t>75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0.065793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Neighborhood_NridgHt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0.063859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LotArea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is-IS" b="1">
                          <a:effectLst/>
                        </a:rPr>
                        <a:t>82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0.063691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Condition1_Norm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b="1">
                          <a:effectLst/>
                        </a:rPr>
                        <a:t>47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>
                          <a:effectLst/>
                        </a:rPr>
                        <a:t>0.061605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MSZoning_RL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262"/>
            <a:ext cx="10515600" cy="1325563"/>
          </a:xfrm>
        </p:spPr>
        <p:txBody>
          <a:bodyPr/>
          <a:lstStyle/>
          <a:p>
            <a:r>
              <a:rPr lang="en-US" dirty="0" smtClean="0"/>
              <a:t>Numerical ‘0’ group effect: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4292"/>
            <a:ext cx="6612467" cy="135344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PorchArea</a:t>
            </a:r>
            <a:endParaRPr lang="en-US" dirty="0" smtClean="0"/>
          </a:p>
          <a:p>
            <a:pPr lvl="1"/>
            <a:r>
              <a:rPr lang="en-US" dirty="0" smtClean="0"/>
              <a:t>Create another </a:t>
            </a:r>
            <a:r>
              <a:rPr lang="en-US" dirty="0" err="1" smtClean="0"/>
              <a:t>boolean</a:t>
            </a:r>
            <a:r>
              <a:rPr lang="en-US" dirty="0" smtClean="0"/>
              <a:t> feature as flag</a:t>
            </a:r>
          </a:p>
          <a:p>
            <a:pPr lvl="1"/>
            <a:r>
              <a:rPr lang="en-US" dirty="0" smtClean="0"/>
              <a:t>Try to tune the difference between 0 and others to the smallest.( decrease the 0 group effects)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8" y="2933893"/>
            <a:ext cx="4083862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1" y="2933893"/>
            <a:ext cx="415605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35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90" y="2260600"/>
            <a:ext cx="4470400" cy="26416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849368"/>
              </p:ext>
            </p:extLst>
          </p:nvPr>
        </p:nvGraphicFramePr>
        <p:xfrm>
          <a:off x="5503490" y="1145472"/>
          <a:ext cx="6561510" cy="4404427"/>
        </p:xfrm>
        <a:graphic>
          <a:graphicData uri="http://schemas.openxmlformats.org/drawingml/2006/table">
            <a:tbl>
              <a:tblPr/>
              <a:tblGrid>
                <a:gridCol w="2187170"/>
                <a:gridCol w="2187170"/>
                <a:gridCol w="2187170"/>
              </a:tblGrid>
              <a:tr h="271959">
                <a:tc>
                  <a:txBody>
                    <a:bodyPr/>
                    <a:lstStyle/>
                    <a:p>
                      <a:pPr algn="r" fontAlgn="ctr"/>
                      <a:endParaRPr lang="en-US" sz="1300" b="1">
                        <a:effectLst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coef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Features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68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0.066962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Neighborhood_Crawfor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75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0.066142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Neighborhood_NridgHt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1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0.064017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LotArea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325042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82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0.063864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Condition1_Norm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47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0.062408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MSZoning_RL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 dirty="0">
                          <a:effectLst/>
                        </a:rPr>
                        <a:t>26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1300" dirty="0">
                          <a:effectLst/>
                        </a:rPr>
                        <a:t>0.061589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GarageCars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2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0.060614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OverallQual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145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0.059713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SaleCondition_Normal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46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0.057866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MSZoning_FV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98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300">
                          <a:effectLst/>
                        </a:rPr>
                        <a:t>0.057595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Exterior1st_BrkFace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122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300">
                          <a:effectLst/>
                        </a:rPr>
                        <a:t>0.054103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CentralAir_Y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cs-CZ" sz="1300" b="1">
                          <a:effectLst/>
                        </a:rPr>
                        <a:t>119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>
                          <a:effectLst/>
                        </a:rPr>
                        <a:t>0.050896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Foundation_PConc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76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-0.055342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Neighborhood_OldTown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is-IS" sz="1300" b="1">
                          <a:effectLst/>
                        </a:rPr>
                        <a:t>71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-0.075893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Neighborhood_IDOTRR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algn="r" fontAlgn="t"/>
                      <a:r>
                        <a:rPr lang="en-US" sz="1300" b="1">
                          <a:effectLst/>
                        </a:rPr>
                        <a:t>69</a:t>
                      </a:r>
                    </a:p>
                  </a:txBody>
                  <a:tcPr marL="67990" marR="67990" marT="33995" marB="3399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1300">
                          <a:effectLst/>
                        </a:rPr>
                        <a:t>-0.080432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 err="1">
                          <a:effectLst/>
                        </a:rPr>
                        <a:t>Neighborhood_Edwards</a:t>
                      </a:r>
                      <a:endParaRPr lang="en-US" sz="1300" dirty="0">
                        <a:effectLst/>
                      </a:endParaRP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02990" y="746918"/>
            <a:ext cx="41275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Ridge: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22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5320</TotalTime>
  <Words>391</Words>
  <Application>Microsoft Macintosh PowerPoint</Application>
  <PresentationFormat>Widescreen</PresentationFormat>
  <Paragraphs>228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Arial</vt:lpstr>
      <vt:lpstr>Office Theme</vt:lpstr>
      <vt:lpstr>Housing Prediction</vt:lpstr>
      <vt:lpstr>MSSubClass, Neiborhood</vt:lpstr>
      <vt:lpstr>YearBuilt</vt:lpstr>
      <vt:lpstr>YearRemodAdd</vt:lpstr>
      <vt:lpstr>MoSold and YrSold</vt:lpstr>
      <vt:lpstr>Minor class Cut-off</vt:lpstr>
      <vt:lpstr>Unbalanced Coefficients</vt:lpstr>
      <vt:lpstr>Numerical ‘0’ group effect:</vt:lpstr>
      <vt:lpstr>Ridge:</vt:lpstr>
      <vt:lpstr>XGBoost: Tuning result: max dept: 4 L1_reg_alpha: 0.0526 L2_reg_lambda: 0.5789 </vt:lpstr>
      <vt:lpstr>Lasso: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Guanjie Xu</dc:creator>
  <cp:lastModifiedBy>Guanjie Xu</cp:lastModifiedBy>
  <cp:revision>49</cp:revision>
  <dcterms:created xsi:type="dcterms:W3CDTF">2017-11-08T21:34:42Z</dcterms:created>
  <dcterms:modified xsi:type="dcterms:W3CDTF">2017-11-13T11:30:25Z</dcterms:modified>
</cp:coreProperties>
</file>